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nton" panose="020F0502020204030204" pitchFamily="2" charset="0"/>
      <p:regular r:id="rId20"/>
    </p:embeddedFont>
    <p:embeddedFont>
      <p:font typeface="Canva Sans" panose="020B0604020202020204" charset="0"/>
      <p:regular r:id="rId21"/>
    </p:embeddedFont>
    <p:embeddedFont>
      <p:font typeface="Poppins" panose="020B0502040204020203" pitchFamily="2" charset="0"/>
      <p:regular r:id="rId22"/>
    </p:embeddedFont>
    <p:embeddedFont>
      <p:font typeface="Poppi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3938" y="4002479"/>
            <a:ext cx="11277162" cy="112771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58748" y="-4415216"/>
            <a:ext cx="13673516" cy="136735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931365" y="-1995988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749769" y="7408383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49738" y="7999921"/>
            <a:ext cx="8309562" cy="1641138"/>
          </a:xfrm>
          <a:custGeom>
            <a:avLst/>
            <a:gdLst/>
            <a:ahLst/>
            <a:cxnLst/>
            <a:rect l="l" t="t" r="r" b="b"/>
            <a:pathLst>
              <a:path w="8309562" h="1641138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43208">
            <a:off x="8851940" y="2808763"/>
            <a:ext cx="9257949" cy="5878797"/>
          </a:xfrm>
          <a:custGeom>
            <a:avLst/>
            <a:gdLst/>
            <a:ahLst/>
            <a:cxnLst/>
            <a:rect l="l" t="t" r="r" b="b"/>
            <a:pathLst>
              <a:path w="9257949" h="5878797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32519" y="338697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4432467"/>
            <a:ext cx="7921038" cy="84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58"/>
              </a:lnSpc>
            </a:pPr>
            <a:r>
              <a:rPr lang="en-US" sz="621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</a:t>
            </a:r>
          </a:p>
        </p:txBody>
      </p:sp>
      <p:sp>
        <p:nvSpPr>
          <p:cNvPr id="17" name="Freeform 17"/>
          <p:cNvSpPr/>
          <p:nvPr/>
        </p:nvSpPr>
        <p:spPr>
          <a:xfrm rot="-1691087">
            <a:off x="7175853" y="-2153656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66437" y="8639392"/>
            <a:ext cx="176597" cy="1765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03204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302405">
            <a:off x="-1609206" y="77065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45243" y="4421574"/>
            <a:ext cx="4814580" cy="4987538"/>
            <a:chOff x="0" y="0"/>
            <a:chExt cx="1345587" cy="1393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587" cy="1393926"/>
            </a:xfrm>
            <a:custGeom>
              <a:avLst/>
              <a:gdLst/>
              <a:ahLst/>
              <a:cxnLst/>
              <a:rect l="l" t="t" r="r" b="b"/>
              <a:pathLst>
                <a:path w="1345587" h="1393926">
                  <a:moveTo>
                    <a:pt x="672794" y="0"/>
                  </a:moveTo>
                  <a:cubicBezTo>
                    <a:pt x="301220" y="0"/>
                    <a:pt x="0" y="312041"/>
                    <a:pt x="0" y="696963"/>
                  </a:cubicBezTo>
                  <a:cubicBezTo>
                    <a:pt x="0" y="1081885"/>
                    <a:pt x="301220" y="1393926"/>
                    <a:pt x="672794" y="1393926"/>
                  </a:cubicBezTo>
                  <a:cubicBezTo>
                    <a:pt x="1044367" y="1393926"/>
                    <a:pt x="1345587" y="1081885"/>
                    <a:pt x="1345587" y="696963"/>
                  </a:cubicBezTo>
                  <a:cubicBezTo>
                    <a:pt x="1345587" y="312041"/>
                    <a:pt x="1044367" y="0"/>
                    <a:pt x="672794" y="0"/>
                  </a:cubicBezTo>
                  <a:close/>
                </a:path>
              </a:pathLst>
            </a:custGeom>
            <a:blipFill>
              <a:blip r:embed="rId7"/>
              <a:stretch>
                <a:fillRect l="-27597" r="-27597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94158" y="1028700"/>
            <a:ext cx="13110606" cy="2685639"/>
          </a:xfrm>
          <a:custGeom>
            <a:avLst/>
            <a:gdLst/>
            <a:ahLst/>
            <a:cxnLst/>
            <a:rect l="l" t="t" r="r" b="b"/>
            <a:pathLst>
              <a:path w="13110606" h="2685639">
                <a:moveTo>
                  <a:pt x="0" y="0"/>
                </a:moveTo>
                <a:lnTo>
                  <a:pt x="13110606" y="0"/>
                </a:lnTo>
                <a:lnTo>
                  <a:pt x="13110606" y="2685639"/>
                </a:lnTo>
                <a:lnTo>
                  <a:pt x="0" y="2685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207" b="-420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97635" y="5143500"/>
            <a:ext cx="6757091" cy="3774795"/>
          </a:xfrm>
          <a:custGeom>
            <a:avLst/>
            <a:gdLst/>
            <a:ahLst/>
            <a:cxnLst/>
            <a:rect l="l" t="t" r="r" b="b"/>
            <a:pathLst>
              <a:path w="6757091" h="3774795">
                <a:moveTo>
                  <a:pt x="0" y="0"/>
                </a:moveTo>
                <a:lnTo>
                  <a:pt x="6757091" y="0"/>
                </a:lnTo>
                <a:lnTo>
                  <a:pt x="6757091" y="3774795"/>
                </a:lnTo>
                <a:lnTo>
                  <a:pt x="0" y="3774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347148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0110" y="-499040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9515692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88054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2405">
            <a:off x="-1609206" y="77065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85459" y="941930"/>
            <a:ext cx="13703892" cy="2569480"/>
          </a:xfrm>
          <a:custGeom>
            <a:avLst/>
            <a:gdLst/>
            <a:ahLst/>
            <a:cxnLst/>
            <a:rect l="l" t="t" r="r" b="b"/>
            <a:pathLst>
              <a:path w="13703892" h="2569480">
                <a:moveTo>
                  <a:pt x="0" y="0"/>
                </a:moveTo>
                <a:lnTo>
                  <a:pt x="13703892" y="0"/>
                </a:lnTo>
                <a:lnTo>
                  <a:pt x="13703892" y="2569479"/>
                </a:lnTo>
                <a:lnTo>
                  <a:pt x="0" y="2569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38745" y="5143500"/>
            <a:ext cx="6120555" cy="3513652"/>
          </a:xfrm>
          <a:custGeom>
            <a:avLst/>
            <a:gdLst/>
            <a:ahLst/>
            <a:cxnLst/>
            <a:rect l="l" t="t" r="r" b="b"/>
            <a:pathLst>
              <a:path w="6120555" h="3513652">
                <a:moveTo>
                  <a:pt x="0" y="0"/>
                </a:moveTo>
                <a:lnTo>
                  <a:pt x="6120555" y="0"/>
                </a:lnTo>
                <a:lnTo>
                  <a:pt x="6120555" y="3513652"/>
                </a:lnTo>
                <a:lnTo>
                  <a:pt x="0" y="3513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15" name="Freeform 15"/>
          <p:cNvSpPr/>
          <p:nvPr/>
        </p:nvSpPr>
        <p:spPr>
          <a:xfrm>
            <a:off x="710705" y="3861014"/>
            <a:ext cx="5689404" cy="5338761"/>
          </a:xfrm>
          <a:custGeom>
            <a:avLst/>
            <a:gdLst/>
            <a:ahLst/>
            <a:cxnLst/>
            <a:rect l="l" t="t" r="r" b="b"/>
            <a:pathLst>
              <a:path w="5689404" h="5338761">
                <a:moveTo>
                  <a:pt x="0" y="0"/>
                </a:moveTo>
                <a:lnTo>
                  <a:pt x="5689405" y="0"/>
                </a:lnTo>
                <a:lnTo>
                  <a:pt x="5689405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85" b="-128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735" y="5416606"/>
            <a:ext cx="4647232" cy="3600021"/>
            <a:chOff x="0" y="0"/>
            <a:chExt cx="544358" cy="42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358" cy="421692"/>
            </a:xfrm>
            <a:custGeom>
              <a:avLst/>
              <a:gdLst/>
              <a:ahLst/>
              <a:cxnLst/>
              <a:rect l="l" t="t" r="r" b="b"/>
              <a:pathLst>
                <a:path w="544358" h="421692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r="-8135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70983" y="9671496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47386" y="941930"/>
            <a:ext cx="13911620" cy="2570380"/>
          </a:xfrm>
          <a:custGeom>
            <a:avLst/>
            <a:gdLst/>
            <a:ahLst/>
            <a:cxnLst/>
            <a:rect l="l" t="t" r="r" b="b"/>
            <a:pathLst>
              <a:path w="13911620" h="2570380">
                <a:moveTo>
                  <a:pt x="0" y="0"/>
                </a:moveTo>
                <a:lnTo>
                  <a:pt x="13911620" y="0"/>
                </a:lnTo>
                <a:lnTo>
                  <a:pt x="13911620" y="2570380"/>
                </a:lnTo>
                <a:lnTo>
                  <a:pt x="0" y="2570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570983" y="4185682"/>
            <a:ext cx="5388023" cy="5635249"/>
          </a:xfrm>
          <a:custGeom>
            <a:avLst/>
            <a:gdLst/>
            <a:ahLst/>
            <a:cxnLst/>
            <a:rect l="l" t="t" r="r" b="b"/>
            <a:pathLst>
              <a:path w="5388023" h="5635249">
                <a:moveTo>
                  <a:pt x="0" y="0"/>
                </a:moveTo>
                <a:lnTo>
                  <a:pt x="5388023" y="0"/>
                </a:lnTo>
                <a:lnTo>
                  <a:pt x="5388023" y="5635249"/>
                </a:lnTo>
                <a:lnTo>
                  <a:pt x="0" y="5635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274" b="-327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735" y="5416606"/>
            <a:ext cx="4647232" cy="3600021"/>
            <a:chOff x="0" y="0"/>
            <a:chExt cx="544358" cy="42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358" cy="421692"/>
            </a:xfrm>
            <a:custGeom>
              <a:avLst/>
              <a:gdLst/>
              <a:ahLst/>
              <a:cxnLst/>
              <a:rect l="l" t="t" r="r" b="b"/>
              <a:pathLst>
                <a:path w="544358" h="421692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r="-8135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70983" y="9671496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58642" y="1028700"/>
            <a:ext cx="14094091" cy="2178347"/>
          </a:xfrm>
          <a:custGeom>
            <a:avLst/>
            <a:gdLst/>
            <a:ahLst/>
            <a:cxnLst/>
            <a:rect l="l" t="t" r="r" b="b"/>
            <a:pathLst>
              <a:path w="14094091" h="2178347">
                <a:moveTo>
                  <a:pt x="0" y="0"/>
                </a:moveTo>
                <a:lnTo>
                  <a:pt x="14094091" y="0"/>
                </a:lnTo>
                <a:lnTo>
                  <a:pt x="14094091" y="2178347"/>
                </a:lnTo>
                <a:lnTo>
                  <a:pt x="0" y="2178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17777" y="5143500"/>
            <a:ext cx="7934957" cy="3600450"/>
          </a:xfrm>
          <a:custGeom>
            <a:avLst/>
            <a:gdLst/>
            <a:ahLst/>
            <a:cxnLst/>
            <a:rect l="l" t="t" r="r" b="b"/>
            <a:pathLst>
              <a:path w="7934957" h="3600450">
                <a:moveTo>
                  <a:pt x="0" y="0"/>
                </a:moveTo>
                <a:lnTo>
                  <a:pt x="7934956" y="0"/>
                </a:lnTo>
                <a:lnTo>
                  <a:pt x="7934956" y="3600450"/>
                </a:lnTo>
                <a:lnTo>
                  <a:pt x="0" y="3600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847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735" y="5416606"/>
            <a:ext cx="4647232" cy="3600021"/>
            <a:chOff x="0" y="0"/>
            <a:chExt cx="544358" cy="42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358" cy="421692"/>
            </a:xfrm>
            <a:custGeom>
              <a:avLst/>
              <a:gdLst/>
              <a:ahLst/>
              <a:cxnLst/>
              <a:rect l="l" t="t" r="r" b="b"/>
              <a:pathLst>
                <a:path w="544358" h="421692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r="-8135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70983" y="9671496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39894" y="1290792"/>
            <a:ext cx="13478167" cy="2779872"/>
          </a:xfrm>
          <a:custGeom>
            <a:avLst/>
            <a:gdLst/>
            <a:ahLst/>
            <a:cxnLst/>
            <a:rect l="l" t="t" r="r" b="b"/>
            <a:pathLst>
              <a:path w="13478167" h="2779872">
                <a:moveTo>
                  <a:pt x="0" y="0"/>
                </a:moveTo>
                <a:lnTo>
                  <a:pt x="13478167" y="0"/>
                </a:lnTo>
                <a:lnTo>
                  <a:pt x="13478167" y="2779872"/>
                </a:lnTo>
                <a:lnTo>
                  <a:pt x="0" y="2779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97637" y="5792979"/>
            <a:ext cx="7120424" cy="2950971"/>
          </a:xfrm>
          <a:custGeom>
            <a:avLst/>
            <a:gdLst/>
            <a:ahLst/>
            <a:cxnLst/>
            <a:rect l="l" t="t" r="r" b="b"/>
            <a:pathLst>
              <a:path w="7120424" h="2950971">
                <a:moveTo>
                  <a:pt x="0" y="0"/>
                </a:moveTo>
                <a:lnTo>
                  <a:pt x="7120424" y="0"/>
                </a:lnTo>
                <a:lnTo>
                  <a:pt x="7120424" y="2950971"/>
                </a:lnTo>
                <a:lnTo>
                  <a:pt x="0" y="2950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47" r="-1242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735" y="5416606"/>
            <a:ext cx="4647232" cy="3600021"/>
            <a:chOff x="0" y="0"/>
            <a:chExt cx="544358" cy="42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358" cy="421692"/>
            </a:xfrm>
            <a:custGeom>
              <a:avLst/>
              <a:gdLst/>
              <a:ahLst/>
              <a:cxnLst/>
              <a:rect l="l" t="t" r="r" b="b"/>
              <a:pathLst>
                <a:path w="544358" h="421692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r="-8135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70983" y="9671496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694741" y="1028700"/>
            <a:ext cx="13507907" cy="2725580"/>
          </a:xfrm>
          <a:custGeom>
            <a:avLst/>
            <a:gdLst/>
            <a:ahLst/>
            <a:cxnLst/>
            <a:rect l="l" t="t" r="r" b="b"/>
            <a:pathLst>
              <a:path w="13507907" h="2725580">
                <a:moveTo>
                  <a:pt x="0" y="0"/>
                </a:moveTo>
                <a:lnTo>
                  <a:pt x="13507906" y="0"/>
                </a:lnTo>
                <a:lnTo>
                  <a:pt x="13507906" y="2725580"/>
                </a:lnTo>
                <a:lnTo>
                  <a:pt x="0" y="2725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144000" y="5808662"/>
            <a:ext cx="7058647" cy="3600450"/>
          </a:xfrm>
          <a:custGeom>
            <a:avLst/>
            <a:gdLst/>
            <a:ahLst/>
            <a:cxnLst/>
            <a:rect l="l" t="t" r="r" b="b"/>
            <a:pathLst>
              <a:path w="7058647" h="3600450">
                <a:moveTo>
                  <a:pt x="0" y="0"/>
                </a:moveTo>
                <a:lnTo>
                  <a:pt x="7058647" y="0"/>
                </a:lnTo>
                <a:lnTo>
                  <a:pt x="7058647" y="3600450"/>
                </a:lnTo>
                <a:lnTo>
                  <a:pt x="0" y="3600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168" b="-1428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1785" y="-45295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735" y="5416606"/>
            <a:ext cx="4647232" cy="3600021"/>
            <a:chOff x="0" y="0"/>
            <a:chExt cx="544358" cy="421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4358" cy="421692"/>
            </a:xfrm>
            <a:custGeom>
              <a:avLst/>
              <a:gdLst/>
              <a:ahLst/>
              <a:cxnLst/>
              <a:rect l="l" t="t" r="r" b="b"/>
              <a:pathLst>
                <a:path w="544358" h="421692">
                  <a:moveTo>
                    <a:pt x="38316" y="0"/>
                  </a:moveTo>
                  <a:lnTo>
                    <a:pt x="506042" y="0"/>
                  </a:lnTo>
                  <a:cubicBezTo>
                    <a:pt x="527203" y="0"/>
                    <a:pt x="544358" y="17155"/>
                    <a:pt x="544358" y="38316"/>
                  </a:cubicBezTo>
                  <a:lnTo>
                    <a:pt x="544358" y="383376"/>
                  </a:lnTo>
                  <a:cubicBezTo>
                    <a:pt x="544358" y="393538"/>
                    <a:pt x="540321" y="403284"/>
                    <a:pt x="533135" y="410469"/>
                  </a:cubicBezTo>
                  <a:cubicBezTo>
                    <a:pt x="525950" y="417655"/>
                    <a:pt x="516204" y="421692"/>
                    <a:pt x="506042" y="421692"/>
                  </a:cubicBezTo>
                  <a:lnTo>
                    <a:pt x="38316" y="421692"/>
                  </a:lnTo>
                  <a:cubicBezTo>
                    <a:pt x="17155" y="421692"/>
                    <a:pt x="0" y="404537"/>
                    <a:pt x="0" y="383376"/>
                  </a:cubicBezTo>
                  <a:lnTo>
                    <a:pt x="0" y="38316"/>
                  </a:lnTo>
                  <a:cubicBezTo>
                    <a:pt x="0" y="17155"/>
                    <a:pt x="17155" y="0"/>
                    <a:pt x="38316" y="0"/>
                  </a:cubicBezTo>
                  <a:close/>
                </a:path>
              </a:pathLst>
            </a:custGeom>
            <a:blipFill>
              <a:blip r:embed="rId6"/>
              <a:stretch>
                <a:fillRect l="-8135" r="-8135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570983" y="9671496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93719" y="855675"/>
            <a:ext cx="14100562" cy="4320761"/>
          </a:xfrm>
          <a:custGeom>
            <a:avLst/>
            <a:gdLst/>
            <a:ahLst/>
            <a:cxnLst/>
            <a:rect l="l" t="t" r="r" b="b"/>
            <a:pathLst>
              <a:path w="14100562" h="4320761">
                <a:moveTo>
                  <a:pt x="0" y="0"/>
                </a:moveTo>
                <a:lnTo>
                  <a:pt x="14100562" y="0"/>
                </a:lnTo>
                <a:lnTo>
                  <a:pt x="14100562" y="4320761"/>
                </a:lnTo>
                <a:lnTo>
                  <a:pt x="0" y="4320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6" b="-1956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13145" y="6088505"/>
            <a:ext cx="6381137" cy="3582991"/>
          </a:xfrm>
          <a:custGeom>
            <a:avLst/>
            <a:gdLst/>
            <a:ahLst/>
            <a:cxnLst/>
            <a:rect l="l" t="t" r="r" b="b"/>
            <a:pathLst>
              <a:path w="6381137" h="3582991">
                <a:moveTo>
                  <a:pt x="0" y="0"/>
                </a:moveTo>
                <a:lnTo>
                  <a:pt x="6381136" y="0"/>
                </a:lnTo>
                <a:lnTo>
                  <a:pt x="6381136" y="3582991"/>
                </a:lnTo>
                <a:lnTo>
                  <a:pt x="0" y="3582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021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4567" y="-3795781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79640" y="7092634"/>
            <a:ext cx="9558443" cy="95584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88054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2405">
            <a:off x="-1609206" y="81637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78011" y="2345085"/>
            <a:ext cx="12076916" cy="96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99"/>
              </a:lnSpc>
              <a:spcBef>
                <a:spcPct val="0"/>
              </a:spcBef>
            </a:pPr>
            <a:r>
              <a:rPr lang="en-US" sz="74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               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5243" y="3937998"/>
            <a:ext cx="15814057" cy="277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6"/>
              </a:lnSpc>
            </a:pPr>
            <a:endParaRPr/>
          </a:p>
          <a:p>
            <a:pPr algn="ctr">
              <a:lnSpc>
                <a:spcPts val="3166"/>
              </a:lnSpc>
            </a:pPr>
            <a:r>
              <a:rPr lang="en-US" sz="22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provided valuable hands-on experience in SQL-based data analysis, enhancing my ability to extract actionable insights from real-world datasets. By analyzing pizza sales across various dimensions—time, product, and revenue—I gained a deeper understanding of customer behavior and business performance. The project demonstrated how structured data and well-crafted queries can drive strategic decision-making, optimize operations, and support growth in the food retail industry.</a:t>
            </a:r>
          </a:p>
          <a:p>
            <a:pPr algn="ctr">
              <a:lnSpc>
                <a:spcPts val="3166"/>
              </a:lnSpc>
              <a:spcBef>
                <a:spcPct val="0"/>
              </a:spcBef>
            </a:pPr>
            <a:endParaRPr lang="en-US" sz="226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8748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18061" y="925830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220652" y="5143500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163324" y="439974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91087">
            <a:off x="7175853" y="-2153656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626372" y="7714777"/>
            <a:ext cx="176597" cy="17659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84064" y="3678720"/>
            <a:ext cx="15506772" cy="374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18818" y="7369470"/>
            <a:ext cx="7209279" cy="95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52"/>
              </a:lnSpc>
            </a:pPr>
            <a:r>
              <a:rPr lang="en-US" sz="4560" spc="1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HEMANT KUMAR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2638276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52131" y="4181326"/>
            <a:ext cx="12667454" cy="12078353"/>
            <a:chOff x="0" y="0"/>
            <a:chExt cx="812800" cy="7750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775001"/>
            </a:xfrm>
            <a:custGeom>
              <a:avLst/>
              <a:gdLst/>
              <a:ahLst/>
              <a:cxnLst/>
              <a:rect l="l" t="t" r="r" b="b"/>
              <a:pathLst>
                <a:path w="812800" h="775001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lIns="44922" tIns="44922" rIns="44922" bIns="449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14537" y="2319355"/>
            <a:ext cx="8239900" cy="822960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6147" y="2319355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45243" y="2319355"/>
            <a:ext cx="7277380" cy="6938945"/>
            <a:chOff x="0" y="0"/>
            <a:chExt cx="812800" cy="7750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75001"/>
            </a:xfrm>
            <a:custGeom>
              <a:avLst/>
              <a:gdLst/>
              <a:ahLst/>
              <a:cxnLst/>
              <a:rect l="l" t="t" r="r" b="b"/>
              <a:pathLst>
                <a:path w="812800" h="775001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lIns="44922" tIns="44922" rIns="44922" bIns="449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91121" y="2492818"/>
            <a:ext cx="7004674" cy="6572970"/>
          </a:xfrm>
          <a:custGeom>
            <a:avLst/>
            <a:gdLst/>
            <a:ahLst/>
            <a:cxnLst/>
            <a:rect l="l" t="t" r="r" b="b"/>
            <a:pathLst>
              <a:path w="7004674" h="6572970">
                <a:moveTo>
                  <a:pt x="0" y="0"/>
                </a:moveTo>
                <a:lnTo>
                  <a:pt x="7004673" y="0"/>
                </a:lnTo>
                <a:lnTo>
                  <a:pt x="7004673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85" b="-1285"/>
            </a:stretch>
          </a:blipFill>
        </p:spPr>
      </p:sp>
      <p:sp>
        <p:nvSpPr>
          <p:cNvPr id="18" name="Freeform 18"/>
          <p:cNvSpPr/>
          <p:nvPr/>
        </p:nvSpPr>
        <p:spPr>
          <a:xfrm rot="3477770">
            <a:off x="5056692" y="7481852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4574" y="6121295"/>
            <a:ext cx="7494726" cy="428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 am Hemant Kumar. In my Pizza Sales Analysis project using MySQL, I overcame challenges with data joins and performance optimization to uncover valuable insights on product demand, peak hours, and revenue share—enabling strategic, data-driven decisions for sales improvement.</a:t>
            </a:r>
          </a:p>
          <a:p>
            <a:pPr algn="l">
              <a:lnSpc>
                <a:spcPts val="3400"/>
              </a:lnSpc>
            </a:pPr>
            <a:endParaRPr lang="en-US" sz="2000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0"/>
              </a:lnSpc>
            </a:pPr>
            <a:endParaRPr lang="en-US" sz="2000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0"/>
              </a:lnSpc>
            </a:pPr>
            <a:endParaRPr lang="en-US" sz="2000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0"/>
              </a:lnSpc>
            </a:pPr>
            <a:endParaRPr lang="en-US" sz="2000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64574" y="3316356"/>
            <a:ext cx="6774106" cy="160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09"/>
              </a:lnSpc>
              <a:spcBef>
                <a:spcPct val="0"/>
              </a:spcBef>
            </a:pPr>
            <a:r>
              <a:rPr lang="en-US" sz="12405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2405" u="none" strike="noStrike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ABOUT 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400788">
            <a:off x="-2607949" y="1751382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00479" y="2714976"/>
            <a:ext cx="13052075" cy="7164518"/>
          </a:xfrm>
          <a:custGeom>
            <a:avLst/>
            <a:gdLst/>
            <a:ahLst/>
            <a:cxnLst/>
            <a:rect l="l" t="t" r="r" b="b"/>
            <a:pathLst>
              <a:path w="13052075" h="7164518">
                <a:moveTo>
                  <a:pt x="0" y="0"/>
                </a:moveTo>
                <a:lnTo>
                  <a:pt x="13052075" y="0"/>
                </a:lnTo>
                <a:lnTo>
                  <a:pt x="13052075" y="7164518"/>
                </a:lnTo>
                <a:lnTo>
                  <a:pt x="0" y="7164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994" b="-499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14267" y="924432"/>
            <a:ext cx="11537805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DATA MODELLING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4563" y="6686126"/>
            <a:ext cx="791832" cy="5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37822" y="6686126"/>
            <a:ext cx="791832" cy="5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2642" y="6686126"/>
            <a:ext cx="791832" cy="5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55901" y="6686126"/>
            <a:ext cx="791832" cy="56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2405">
            <a:off x="-1609206" y="77065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9451" y="2633231"/>
            <a:ext cx="10221294" cy="519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3"/>
              </a:lnSpc>
            </a:pPr>
            <a:r>
              <a:rPr lang="en-US" sz="2431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Pizza Sales dataset includes multiple interlinked CSV files capturing detailed transactional data from a pizza restaurant. It contains information on pizza types, prices, sizes, order quantities, timestamps, and itemized order details. These structured datasets support relational joins and time-series analysis, enabling insights into customer preferences, revenue trends, and peak ordering times. This makes it ideal for practicing real-world SQL analytics and generating actionable business intelligence for data-driven decision-making.</a:t>
            </a:r>
          </a:p>
          <a:p>
            <a:pPr algn="l">
              <a:lnSpc>
                <a:spcPts val="4133"/>
              </a:lnSpc>
            </a:pPr>
            <a:endParaRPr lang="en-US" sz="2431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3188" y="3180164"/>
            <a:ext cx="5767039" cy="249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PIZZAHUT 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6820" y="8333508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6820" y="4515434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id="18" name="Freeform 18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302405">
            <a:off x="-1609206" y="77065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51749" y="1122903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5542" y="1122903"/>
            <a:ext cx="927891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1708" y="3082305"/>
            <a:ext cx="13524584" cy="598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1. Retrieve the total number of orders placed.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2. Calculate the total revenue generated from pizza sales.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3. Identify the highest-priced pizza.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4. Identify the most common pizza size ordered.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5.List the top 5 most ordered pizza types along with their quantities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6. Join the necessary tables to find the total quantity of each pizza category ordered.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7. Determine the distribution of orders by hour of the day.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8. Join relevant tables to find the category-wise distribution of pizzas.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9. Group the orders by date and calculate the average number of pizzas ordered per day.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10. Determine the top 3 most ordered pizza types based on revenue.</a:t>
            </a:r>
          </a:p>
          <a:p>
            <a:pPr algn="l">
              <a:lnSpc>
                <a:spcPts val="3973"/>
              </a:lnSpc>
            </a:pPr>
            <a:r>
              <a:rPr lang="en-US" sz="2337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11. Calculate the percentage contribution of each pizza type to total revenue.</a:t>
            </a:r>
          </a:p>
          <a:p>
            <a:pPr algn="l">
              <a:lnSpc>
                <a:spcPts val="3973"/>
              </a:lnSpc>
            </a:pPr>
            <a:endParaRPr lang="en-US" sz="2337">
              <a:solidFill>
                <a:srgbClr val="FFFFFF">
                  <a:alpha val="80000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81708" y="1111017"/>
            <a:ext cx="11673797" cy="128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ANALYSIS PART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6820" y="8333508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6820" y="4515434"/>
            <a:ext cx="927891" cy="3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$30</a:t>
            </a:r>
          </a:p>
        </p:txBody>
      </p:sp>
      <p:sp>
        <p:nvSpPr>
          <p:cNvPr id="18" name="Freeform 18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8167" y="6679331"/>
            <a:ext cx="10351125" cy="9869745"/>
            <a:chOff x="0" y="0"/>
            <a:chExt cx="812800" cy="775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75001"/>
            </a:xfrm>
            <a:custGeom>
              <a:avLst/>
              <a:gdLst/>
              <a:ahLst/>
              <a:cxnLst/>
              <a:rect l="l" t="t" r="r" b="b"/>
              <a:pathLst>
                <a:path w="812800" h="775001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lIns="44922" tIns="44922" rIns="44922" bIns="449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4537" y="2319355"/>
            <a:ext cx="8239900" cy="822960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54437" y="-6571985"/>
            <a:ext cx="13673516" cy="136735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16250" y="9744075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386147" y="2319355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3204" y="2531128"/>
            <a:ext cx="7288383" cy="6769086"/>
          </a:xfrm>
          <a:custGeom>
            <a:avLst/>
            <a:gdLst/>
            <a:ahLst/>
            <a:cxnLst/>
            <a:rect l="l" t="t" r="r" b="b"/>
            <a:pathLst>
              <a:path w="7288383" h="6769086">
                <a:moveTo>
                  <a:pt x="0" y="0"/>
                </a:moveTo>
                <a:lnTo>
                  <a:pt x="7288383" y="0"/>
                </a:lnTo>
                <a:lnTo>
                  <a:pt x="7288383" y="6769086"/>
                </a:lnTo>
                <a:lnTo>
                  <a:pt x="0" y="6769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3477770">
            <a:off x="-1241294" y="4037912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339818" y="776527"/>
            <a:ext cx="12945226" cy="1754602"/>
          </a:xfrm>
          <a:custGeom>
            <a:avLst/>
            <a:gdLst/>
            <a:ahLst/>
            <a:cxnLst/>
            <a:rect l="l" t="t" r="r" b="b"/>
            <a:pathLst>
              <a:path w="12945226" h="1754602">
                <a:moveTo>
                  <a:pt x="0" y="0"/>
                </a:moveTo>
                <a:lnTo>
                  <a:pt x="12945226" y="0"/>
                </a:lnTo>
                <a:lnTo>
                  <a:pt x="12945226" y="1754601"/>
                </a:lnTo>
                <a:lnTo>
                  <a:pt x="0" y="17546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579" b="-1178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301814" y="5001771"/>
            <a:ext cx="3957486" cy="2864769"/>
          </a:xfrm>
          <a:custGeom>
            <a:avLst/>
            <a:gdLst/>
            <a:ahLst/>
            <a:cxnLst/>
            <a:rect l="l" t="t" r="r" b="b"/>
            <a:pathLst>
              <a:path w="3957486" h="2864769">
                <a:moveTo>
                  <a:pt x="0" y="0"/>
                </a:moveTo>
                <a:lnTo>
                  <a:pt x="3957486" y="0"/>
                </a:lnTo>
                <a:lnTo>
                  <a:pt x="3957486" y="2864768"/>
                </a:lnTo>
                <a:lnTo>
                  <a:pt x="0" y="2864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648" r="-67691" b="-264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302405">
            <a:off x="-1609206" y="7706530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43745" y="7815725"/>
            <a:ext cx="5664969" cy="5261340"/>
          </a:xfrm>
          <a:custGeom>
            <a:avLst/>
            <a:gdLst/>
            <a:ahLst/>
            <a:cxnLst/>
            <a:rect l="l" t="t" r="r" b="b"/>
            <a:pathLst>
              <a:path w="5664969" h="5261340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97940" y="935039"/>
            <a:ext cx="12891610" cy="2917892"/>
          </a:xfrm>
          <a:custGeom>
            <a:avLst/>
            <a:gdLst/>
            <a:ahLst/>
            <a:cxnLst/>
            <a:rect l="l" t="t" r="r" b="b"/>
            <a:pathLst>
              <a:path w="12891610" h="2917892">
                <a:moveTo>
                  <a:pt x="0" y="0"/>
                </a:moveTo>
                <a:lnTo>
                  <a:pt x="12891610" y="0"/>
                </a:lnTo>
                <a:lnTo>
                  <a:pt x="12891610" y="2917891"/>
                </a:lnTo>
                <a:lnTo>
                  <a:pt x="0" y="2917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687" b="-168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78907" y="4876542"/>
            <a:ext cx="5780393" cy="2939183"/>
          </a:xfrm>
          <a:custGeom>
            <a:avLst/>
            <a:gdLst/>
            <a:ahLst/>
            <a:cxnLst/>
            <a:rect l="l" t="t" r="r" b="b"/>
            <a:pathLst>
              <a:path w="5780393" h="2939183">
                <a:moveTo>
                  <a:pt x="0" y="0"/>
                </a:moveTo>
                <a:lnTo>
                  <a:pt x="5780393" y="0"/>
                </a:lnTo>
                <a:lnTo>
                  <a:pt x="5780393" y="2939183"/>
                </a:lnTo>
                <a:lnTo>
                  <a:pt x="0" y="2939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13" name="Freeform 13"/>
          <p:cNvSpPr/>
          <p:nvPr/>
        </p:nvSpPr>
        <p:spPr>
          <a:xfrm>
            <a:off x="496019" y="4172465"/>
            <a:ext cx="5476000" cy="5085835"/>
          </a:xfrm>
          <a:custGeom>
            <a:avLst/>
            <a:gdLst/>
            <a:ahLst/>
            <a:cxnLst/>
            <a:rect l="l" t="t" r="r" b="b"/>
            <a:pathLst>
              <a:path w="5476000" h="5085835">
                <a:moveTo>
                  <a:pt x="0" y="0"/>
                </a:moveTo>
                <a:lnTo>
                  <a:pt x="5476001" y="0"/>
                </a:lnTo>
                <a:lnTo>
                  <a:pt x="5476001" y="5085835"/>
                </a:lnTo>
                <a:lnTo>
                  <a:pt x="0" y="5085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8167" y="6679331"/>
            <a:ext cx="10351125" cy="9869745"/>
            <a:chOff x="0" y="0"/>
            <a:chExt cx="812800" cy="7750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75001"/>
            </a:xfrm>
            <a:custGeom>
              <a:avLst/>
              <a:gdLst/>
              <a:ahLst/>
              <a:cxnLst/>
              <a:rect l="l" t="t" r="r" b="b"/>
              <a:pathLst>
                <a:path w="812800" h="775001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lIns="44922" tIns="44922" rIns="44922" bIns="4492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392409" y="2319355"/>
            <a:ext cx="8239900" cy="822960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54437" y="-6571985"/>
            <a:ext cx="13673516" cy="136735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16250" y="9744075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1615803" y="675288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009948" y="9515692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796290">
            <a:off x="16463112" y="1526518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33548" y="3434214"/>
            <a:ext cx="6213148" cy="6309861"/>
            <a:chOff x="0" y="0"/>
            <a:chExt cx="906918" cy="92103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6918" cy="921035"/>
            </a:xfrm>
            <a:custGeom>
              <a:avLst/>
              <a:gdLst/>
              <a:ahLst/>
              <a:cxnLst/>
              <a:rect l="l" t="t" r="r" b="b"/>
              <a:pathLst>
                <a:path w="906918" h="921035">
                  <a:moveTo>
                    <a:pt x="28659" y="0"/>
                  </a:moveTo>
                  <a:lnTo>
                    <a:pt x="878259" y="0"/>
                  </a:lnTo>
                  <a:cubicBezTo>
                    <a:pt x="894087" y="0"/>
                    <a:pt x="906918" y="12831"/>
                    <a:pt x="906918" y="28659"/>
                  </a:cubicBezTo>
                  <a:lnTo>
                    <a:pt x="906918" y="892376"/>
                  </a:lnTo>
                  <a:cubicBezTo>
                    <a:pt x="906918" y="908204"/>
                    <a:pt x="894087" y="921035"/>
                    <a:pt x="878259" y="921035"/>
                  </a:cubicBezTo>
                  <a:lnTo>
                    <a:pt x="28659" y="921035"/>
                  </a:lnTo>
                  <a:cubicBezTo>
                    <a:pt x="12831" y="921035"/>
                    <a:pt x="0" y="908204"/>
                    <a:pt x="0" y="892376"/>
                  </a:cubicBezTo>
                  <a:lnTo>
                    <a:pt x="0" y="28659"/>
                  </a:lnTo>
                  <a:cubicBezTo>
                    <a:pt x="0" y="12831"/>
                    <a:pt x="12831" y="0"/>
                    <a:pt x="28659" y="0"/>
                  </a:cubicBezTo>
                  <a:close/>
                </a:path>
              </a:pathLst>
            </a:custGeom>
            <a:blipFill>
              <a:blip r:embed="rId8"/>
              <a:stretch>
                <a:fillRect l="-778" r="-778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8" name="Freeform 18"/>
          <p:cNvSpPr/>
          <p:nvPr/>
        </p:nvSpPr>
        <p:spPr>
          <a:xfrm>
            <a:off x="2073150" y="681017"/>
            <a:ext cx="11251892" cy="2492284"/>
          </a:xfrm>
          <a:custGeom>
            <a:avLst/>
            <a:gdLst/>
            <a:ahLst/>
            <a:cxnLst/>
            <a:rect l="l" t="t" r="r" b="b"/>
            <a:pathLst>
              <a:path w="11251892" h="2492284">
                <a:moveTo>
                  <a:pt x="0" y="0"/>
                </a:moveTo>
                <a:lnTo>
                  <a:pt x="11251892" y="0"/>
                </a:lnTo>
                <a:lnTo>
                  <a:pt x="11251892" y="2492284"/>
                </a:lnTo>
                <a:lnTo>
                  <a:pt x="0" y="2492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02" b="-100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316207" y="5718698"/>
            <a:ext cx="6659079" cy="2765666"/>
          </a:xfrm>
          <a:custGeom>
            <a:avLst/>
            <a:gdLst/>
            <a:ahLst/>
            <a:cxnLst/>
            <a:rect l="l" t="t" r="r" b="b"/>
            <a:pathLst>
              <a:path w="6659079" h="2765666">
                <a:moveTo>
                  <a:pt x="0" y="0"/>
                </a:moveTo>
                <a:lnTo>
                  <a:pt x="6659080" y="0"/>
                </a:lnTo>
                <a:lnTo>
                  <a:pt x="6659080" y="2765666"/>
                </a:lnTo>
                <a:lnTo>
                  <a:pt x="0" y="2765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2729" y="-4415216"/>
            <a:ext cx="13673516" cy="136735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4735" y="941930"/>
            <a:ext cx="581014" cy="697725"/>
          </a:xfrm>
          <a:custGeom>
            <a:avLst/>
            <a:gdLst/>
            <a:ahLst/>
            <a:cxnLst/>
            <a:rect l="l" t="t" r="r" b="b"/>
            <a:pathLst>
              <a:path w="581014" h="697725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79369" y="87439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400110" y="-615504"/>
            <a:ext cx="2249352" cy="1231009"/>
          </a:xfrm>
          <a:custGeom>
            <a:avLst/>
            <a:gdLst/>
            <a:ahLst/>
            <a:cxnLst/>
            <a:rect l="l" t="t" r="r" b="b"/>
            <a:pathLst>
              <a:path w="2249352" h="1231009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45243" y="4398963"/>
            <a:ext cx="5333035" cy="4344987"/>
            <a:chOff x="0" y="0"/>
            <a:chExt cx="624690" cy="5089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4690" cy="508954"/>
            </a:xfrm>
            <a:custGeom>
              <a:avLst/>
              <a:gdLst/>
              <a:ahLst/>
              <a:cxnLst/>
              <a:rect l="l" t="t" r="r" b="b"/>
              <a:pathLst>
                <a:path w="624690" h="508954">
                  <a:moveTo>
                    <a:pt x="33389" y="0"/>
                  </a:moveTo>
                  <a:lnTo>
                    <a:pt x="591301" y="0"/>
                  </a:lnTo>
                  <a:cubicBezTo>
                    <a:pt x="600157" y="0"/>
                    <a:pt x="608649" y="3518"/>
                    <a:pt x="614911" y="9779"/>
                  </a:cubicBezTo>
                  <a:cubicBezTo>
                    <a:pt x="621172" y="16041"/>
                    <a:pt x="624690" y="24534"/>
                    <a:pt x="624690" y="33389"/>
                  </a:cubicBezTo>
                  <a:lnTo>
                    <a:pt x="624690" y="475565"/>
                  </a:lnTo>
                  <a:cubicBezTo>
                    <a:pt x="624690" y="494006"/>
                    <a:pt x="609742" y="508954"/>
                    <a:pt x="591301" y="508954"/>
                  </a:cubicBezTo>
                  <a:lnTo>
                    <a:pt x="33389" y="508954"/>
                  </a:lnTo>
                  <a:cubicBezTo>
                    <a:pt x="24534" y="508954"/>
                    <a:pt x="16041" y="505436"/>
                    <a:pt x="9779" y="499175"/>
                  </a:cubicBezTo>
                  <a:cubicBezTo>
                    <a:pt x="3518" y="492913"/>
                    <a:pt x="0" y="484421"/>
                    <a:pt x="0" y="475565"/>
                  </a:cubicBezTo>
                  <a:lnTo>
                    <a:pt x="0" y="33389"/>
                  </a:lnTo>
                  <a:cubicBezTo>
                    <a:pt x="0" y="24534"/>
                    <a:pt x="3518" y="16041"/>
                    <a:pt x="9779" y="9779"/>
                  </a:cubicBezTo>
                  <a:cubicBezTo>
                    <a:pt x="16041" y="3518"/>
                    <a:pt x="24534" y="0"/>
                    <a:pt x="33389" y="0"/>
                  </a:cubicBezTo>
                  <a:close/>
                </a:path>
              </a:pathLst>
            </a:custGeom>
            <a:blipFill>
              <a:blip r:embed="rId6"/>
              <a:stretch>
                <a:fillRect l="-11373" r="-11373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 rot="5302405">
            <a:off x="-1609206" y="7393171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9023">
            <a:off x="16018006" y="1863049"/>
            <a:ext cx="4539987" cy="4307313"/>
          </a:xfrm>
          <a:custGeom>
            <a:avLst/>
            <a:gdLst/>
            <a:ahLst/>
            <a:cxnLst/>
            <a:rect l="l" t="t" r="r" b="b"/>
            <a:pathLst>
              <a:path w="4539987" h="4307313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015079" y="941930"/>
            <a:ext cx="12634409" cy="2252071"/>
          </a:xfrm>
          <a:custGeom>
            <a:avLst/>
            <a:gdLst/>
            <a:ahLst/>
            <a:cxnLst/>
            <a:rect l="l" t="t" r="r" b="b"/>
            <a:pathLst>
              <a:path w="12634409" h="2252071">
                <a:moveTo>
                  <a:pt x="0" y="0"/>
                </a:moveTo>
                <a:lnTo>
                  <a:pt x="12634409" y="0"/>
                </a:lnTo>
                <a:lnTo>
                  <a:pt x="12634409" y="2252070"/>
                </a:lnTo>
                <a:lnTo>
                  <a:pt x="0" y="2252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98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88422" y="5777315"/>
            <a:ext cx="6429639" cy="2628332"/>
          </a:xfrm>
          <a:custGeom>
            <a:avLst/>
            <a:gdLst/>
            <a:ahLst/>
            <a:cxnLst/>
            <a:rect l="l" t="t" r="r" b="b"/>
            <a:pathLst>
              <a:path w="6429639" h="2628332">
                <a:moveTo>
                  <a:pt x="0" y="0"/>
                </a:moveTo>
                <a:lnTo>
                  <a:pt x="6429639" y="0"/>
                </a:lnTo>
                <a:lnTo>
                  <a:pt x="6429639" y="2628332"/>
                </a:lnTo>
                <a:lnTo>
                  <a:pt x="0" y="26283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818061" y="1122903"/>
            <a:ext cx="1441239" cy="35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Custom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Anton</vt:lpstr>
      <vt:lpstr>Poppins Bold</vt:lpstr>
      <vt:lpstr>Arial</vt:lpstr>
      <vt:lpstr>Calibri</vt:lpstr>
      <vt:lpstr>Canva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Yellow Modern Bold Pizza Restaurant Presentation</dc:title>
  <dc:creator>ACER</dc:creator>
  <cp:lastModifiedBy>ACER</cp:lastModifiedBy>
  <cp:revision>1</cp:revision>
  <dcterms:created xsi:type="dcterms:W3CDTF">2006-08-16T00:00:00Z</dcterms:created>
  <dcterms:modified xsi:type="dcterms:W3CDTF">2025-06-16T03:29:50Z</dcterms:modified>
  <dc:identifier>DAGpvLx7qyU</dc:identifier>
</cp:coreProperties>
</file>